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Bad Script"/>
      <p:regular r:id="rId27"/>
    </p:embeddedFont>
    <p:embeddedFont>
      <p:font typeface="Cousin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upMpeVWu4/KT7ToIZgH2D8tdT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ousine-regular.fntdata"/><Relationship Id="rId27" Type="http://schemas.openxmlformats.org/officeDocument/2006/relationships/font" Target="fonts/BadScrip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usin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usine-boldItalic.fntdata"/><Relationship Id="rId30" Type="http://schemas.openxmlformats.org/officeDocument/2006/relationships/font" Target="fonts/Cousin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1ed7aa3e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1ed7aa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1ed7aa3e7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1ed7aa3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ed7aa3e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ed7aa3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ed7aa3e7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ed7aa3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" name="Google Shape;13;p20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" name="Google Shape;14;p20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20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" name="Google Shape;16;p20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17" name="Google Shape;17;p20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2" name="Google Shape;22;p22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22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4" name="Google Shape;24;p22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25" name="Google Shape;25;p22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2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7" name="Google Shape;27;p22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35" name="Google Shape;35;p2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6" name="Google Shape;36;p2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Google Shape;38;p24"/>
            <p:cNvCxnSpPr>
              <a:endCxn id="36" idx="1"/>
            </p:cNvCxnSpPr>
            <p:nvPr/>
          </p:nvCxnSpPr>
          <p:spPr>
            <a:xfrm>
              <a:off x="3890221" y="1267892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2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40" name="Google Shape;40;p2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41" name="Google Shape;41;p24"/>
            <p:cNvCxnSpPr>
              <a:stCxn id="36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2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9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9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ASWhXcEcjlUxU4y6g1hjOzlbEdrGBq4V/view" TargetMode="External"/><Relationship Id="rId4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FhI9dE6jzGUJ4xsDFgvdTcrPLCR8e-ox/view" TargetMode="External"/><Relationship Id="rId4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YDKLFVpePyJX0yvxVPvlaI7V9-dV14Yw/view" TargetMode="External"/><Relationship Id="rId4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HPMO-MV309oQzinXjVE9OwFpKt1fI7mS/view" TargetMode="External"/><Relationship Id="rId4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inkedin.com/in/albert-tanure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s://en.wikipedia.org/wiki/.NET_Core" TargetMode="External"/><Relationship Id="rId6" Type="http://schemas.openxmlformats.org/officeDocument/2006/relationships/hyperlink" Target="https://www.quora.com/What-is-Spring-Framework-How-do-I-learn-it-online-for-fre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linkedin.com/in/albert-tanure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9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17.png"/><Relationship Id="rId10" Type="http://schemas.openxmlformats.org/officeDocument/2006/relationships/image" Target="../media/image42.png"/><Relationship Id="rId13" Type="http://schemas.openxmlformats.org/officeDocument/2006/relationships/image" Target="../media/image2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5" Type="http://schemas.openxmlformats.org/officeDocument/2006/relationships/image" Target="../media/image7.png"/><Relationship Id="rId14" Type="http://schemas.openxmlformats.org/officeDocument/2006/relationships/image" Target="../media/image8.png"/><Relationship Id="rId17" Type="http://schemas.openxmlformats.org/officeDocument/2006/relationships/image" Target="../media/image9.png"/><Relationship Id="rId16" Type="http://schemas.openxmlformats.org/officeDocument/2006/relationships/image" Target="../media/image12.png"/><Relationship Id="rId5" Type="http://schemas.openxmlformats.org/officeDocument/2006/relationships/image" Target="../media/image14.png"/><Relationship Id="rId19" Type="http://schemas.openxmlformats.org/officeDocument/2006/relationships/image" Target="../media/image21.png"/><Relationship Id="rId6" Type="http://schemas.openxmlformats.org/officeDocument/2006/relationships/image" Target="../media/image11.png"/><Relationship Id="rId18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800"/>
              <a:t>Azure App Configuration + Azure DevOps = Valor Constante</a:t>
            </a:r>
            <a:endParaRPr sz="3600"/>
          </a:p>
        </p:txBody>
      </p:sp>
      <p:pic>
        <p:nvPicPr>
          <p:cNvPr descr="A drawing of a cartoon character&#10;&#10;Description automatically generated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858" y="857308"/>
            <a:ext cx="1197151" cy="1027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vops days bh 2019 logo transparent" id="50" name="Google Shape;5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964" y="373386"/>
            <a:ext cx="3285343" cy="151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457200" y="750651"/>
            <a:ext cx="711151" cy="708151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237136" y="1530927"/>
            <a:ext cx="11512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.net core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2906443" y="750651"/>
            <a:ext cx="404793" cy="501172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2375892" y="1530927"/>
            <a:ext cx="14734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*.json|*.yml</a:t>
            </a:r>
            <a:endParaRPr b="0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2909892" y="2054147"/>
            <a:ext cx="401344" cy="503520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2425799" y="2619221"/>
            <a:ext cx="1366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Environment</a:t>
            </a:r>
            <a:endParaRPr/>
          </a:p>
        </p:txBody>
      </p:sp>
      <p:sp>
        <p:nvSpPr>
          <p:cNvPr id="183" name="Google Shape;183;p10"/>
          <p:cNvSpPr txBox="1"/>
          <p:nvPr/>
        </p:nvSpPr>
        <p:spPr>
          <a:xfrm>
            <a:off x="5250218" y="596761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DEV</a:t>
            </a:r>
            <a:endParaRPr/>
          </a:p>
        </p:txBody>
      </p:sp>
      <p:sp>
        <p:nvSpPr>
          <p:cNvPr id="184" name="Google Shape;184;p10"/>
          <p:cNvSpPr txBox="1"/>
          <p:nvPr/>
        </p:nvSpPr>
        <p:spPr>
          <a:xfrm>
            <a:off x="6371258" y="596760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HMG</a:t>
            </a:r>
            <a:endParaRPr/>
          </a:p>
        </p:txBody>
      </p:sp>
      <p:sp>
        <p:nvSpPr>
          <p:cNvPr id="185" name="Google Shape;185;p10"/>
          <p:cNvSpPr txBox="1"/>
          <p:nvPr/>
        </p:nvSpPr>
        <p:spPr>
          <a:xfrm>
            <a:off x="7442635" y="596760"/>
            <a:ext cx="506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PRD</a:t>
            </a:r>
            <a:endParaRPr/>
          </a:p>
        </p:txBody>
      </p:sp>
      <p:cxnSp>
        <p:nvCxnSpPr>
          <p:cNvPr id="186" name="Google Shape;186;p10"/>
          <p:cNvCxnSpPr/>
          <p:nvPr/>
        </p:nvCxnSpPr>
        <p:spPr>
          <a:xfrm>
            <a:off x="1388413" y="1065068"/>
            <a:ext cx="129936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87" name="Google Shape;187;p10"/>
          <p:cNvCxnSpPr/>
          <p:nvPr/>
        </p:nvCxnSpPr>
        <p:spPr>
          <a:xfrm>
            <a:off x="1388413" y="1458802"/>
            <a:ext cx="1209314" cy="764853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88" name="Google Shape;188;p10"/>
          <p:cNvSpPr/>
          <p:nvPr/>
        </p:nvSpPr>
        <p:spPr>
          <a:xfrm>
            <a:off x="5439803" y="904537"/>
            <a:ext cx="127700" cy="158105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4946449" y="1104726"/>
            <a:ext cx="11144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Appsettings-dev.json</a:t>
            </a:r>
            <a:endParaRPr b="0" i="0" sz="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6561514" y="904537"/>
            <a:ext cx="127700" cy="158105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6068160" y="1104726"/>
            <a:ext cx="1114408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Appsettings-hmg.json</a:t>
            </a:r>
            <a:endParaRPr b="0" i="0" sz="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7691737" y="904537"/>
            <a:ext cx="127700" cy="158105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7198382" y="1104726"/>
            <a:ext cx="111440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Appsettings-prd.json</a:t>
            </a:r>
            <a:endParaRPr b="0" i="0" sz="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5845072" y="1848608"/>
            <a:ext cx="1688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Transformation</a:t>
            </a:r>
            <a:endParaRPr/>
          </a:p>
        </p:txBody>
      </p:sp>
      <p:cxnSp>
        <p:nvCxnSpPr>
          <p:cNvPr id="195" name="Google Shape;195;p10"/>
          <p:cNvCxnSpPr/>
          <p:nvPr/>
        </p:nvCxnSpPr>
        <p:spPr>
          <a:xfrm rot="10800000">
            <a:off x="6670366" y="1370419"/>
            <a:ext cx="0" cy="48726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0"/>
          <p:cNvCxnSpPr>
            <a:stCxn id="194" idx="3"/>
          </p:cNvCxnSpPr>
          <p:nvPr/>
        </p:nvCxnSpPr>
        <p:spPr>
          <a:xfrm flipH="1" rot="10800000">
            <a:off x="7533356" y="1370397"/>
            <a:ext cx="286200" cy="632100"/>
          </a:xfrm>
          <a:prstGeom prst="curvedConnector2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10"/>
          <p:cNvCxnSpPr>
            <a:stCxn id="194" idx="1"/>
          </p:cNvCxnSpPr>
          <p:nvPr/>
        </p:nvCxnSpPr>
        <p:spPr>
          <a:xfrm rot="10800000">
            <a:off x="5527072" y="1368897"/>
            <a:ext cx="318000" cy="633600"/>
          </a:xfrm>
          <a:prstGeom prst="curvedConnector2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98" name="Google Shape;198;p10"/>
          <p:cNvSpPr txBox="1"/>
          <p:nvPr/>
        </p:nvSpPr>
        <p:spPr>
          <a:xfrm>
            <a:off x="5770766" y="2465332"/>
            <a:ext cx="19030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Compilation Time</a:t>
            </a:r>
            <a:endParaRPr/>
          </a:p>
        </p:txBody>
      </p:sp>
      <p:grpSp>
        <p:nvGrpSpPr>
          <p:cNvPr id="199" name="Google Shape;199;p10"/>
          <p:cNvGrpSpPr/>
          <p:nvPr/>
        </p:nvGrpSpPr>
        <p:grpSpPr>
          <a:xfrm>
            <a:off x="4842164" y="420937"/>
            <a:ext cx="3408218" cy="2213637"/>
            <a:chOff x="4842164" y="420937"/>
            <a:chExt cx="3408218" cy="2213637"/>
          </a:xfrm>
        </p:grpSpPr>
        <p:cxnSp>
          <p:nvCxnSpPr>
            <p:cNvPr id="200" name="Google Shape;200;p10"/>
            <p:cNvCxnSpPr/>
            <p:nvPr/>
          </p:nvCxnSpPr>
          <p:spPr>
            <a:xfrm>
              <a:off x="4842164" y="443345"/>
              <a:ext cx="340821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10"/>
            <p:cNvCxnSpPr/>
            <p:nvPr/>
          </p:nvCxnSpPr>
          <p:spPr>
            <a:xfrm rot="10800000">
              <a:off x="8250382" y="443345"/>
              <a:ext cx="0" cy="217587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10"/>
            <p:cNvCxnSpPr/>
            <p:nvPr/>
          </p:nvCxnSpPr>
          <p:spPr>
            <a:xfrm rot="10800000">
              <a:off x="4842164" y="420937"/>
              <a:ext cx="0" cy="217587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10"/>
            <p:cNvCxnSpPr>
              <a:endCxn id="198" idx="1"/>
            </p:cNvCxnSpPr>
            <p:nvPr/>
          </p:nvCxnSpPr>
          <p:spPr>
            <a:xfrm>
              <a:off x="4842266" y="2619221"/>
              <a:ext cx="928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10"/>
            <p:cNvCxnSpPr/>
            <p:nvPr/>
          </p:nvCxnSpPr>
          <p:spPr>
            <a:xfrm>
              <a:off x="7755586" y="2634574"/>
              <a:ext cx="49479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05" name="Google Shape;205;p10"/>
          <p:cNvSpPr/>
          <p:nvPr/>
        </p:nvSpPr>
        <p:spPr>
          <a:xfrm flipH="1" rot="-5400000">
            <a:off x="4498621" y="-465265"/>
            <a:ext cx="146757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206" name="Google Shape;206;p10"/>
          <p:cNvSpPr/>
          <p:nvPr/>
        </p:nvSpPr>
        <p:spPr>
          <a:xfrm>
            <a:off x="1829200" y="3645358"/>
            <a:ext cx="358338" cy="356826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1671650" y="4087960"/>
            <a:ext cx="7328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.net core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</a:t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3629875" y="3692136"/>
            <a:ext cx="438995" cy="268434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10"/>
          <p:cNvCxnSpPr/>
          <p:nvPr/>
        </p:nvCxnSpPr>
        <p:spPr>
          <a:xfrm>
            <a:off x="2256758" y="3835894"/>
            <a:ext cx="129936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10" name="Google Shape;210;p10"/>
          <p:cNvSpPr/>
          <p:nvPr/>
        </p:nvSpPr>
        <p:spPr>
          <a:xfrm>
            <a:off x="5439803" y="3611738"/>
            <a:ext cx="438995" cy="398351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0"/>
          <p:cNvCxnSpPr/>
          <p:nvPr/>
        </p:nvCxnSpPr>
        <p:spPr>
          <a:xfrm>
            <a:off x="4140434" y="3827152"/>
            <a:ext cx="129936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12" name="Google Shape;212;p10"/>
          <p:cNvSpPr txBox="1"/>
          <p:nvPr/>
        </p:nvSpPr>
        <p:spPr>
          <a:xfrm>
            <a:off x="3361097" y="4087960"/>
            <a:ext cx="97654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Config Server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5242073" y="4087960"/>
            <a:ext cx="7938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Repository</a:t>
            </a:r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2513485" y="3611738"/>
            <a:ext cx="761747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App/Environment</a:t>
            </a:r>
            <a:endParaRPr/>
          </a:p>
        </p:txBody>
      </p:sp>
      <p:sp>
        <p:nvSpPr>
          <p:cNvPr id="215" name="Google Shape;215;p10"/>
          <p:cNvSpPr txBox="1"/>
          <p:nvPr/>
        </p:nvSpPr>
        <p:spPr>
          <a:xfrm>
            <a:off x="4337646" y="3605762"/>
            <a:ext cx="761747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App/Environment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6243820" y="3494880"/>
            <a:ext cx="7617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Application-dev</a:t>
            </a:r>
            <a:b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</a:b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Application-hmg</a:t>
            </a:r>
            <a:b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</a:b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Application-prd</a:t>
            </a:r>
            <a:endParaRPr b="0" i="0" sz="5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Application-*</a:t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6243820" y="3415145"/>
            <a:ext cx="761747" cy="545425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10"/>
          <p:cNvCxnSpPr>
            <a:stCxn id="212" idx="3"/>
          </p:cNvCxnSpPr>
          <p:nvPr/>
        </p:nvCxnSpPr>
        <p:spPr>
          <a:xfrm>
            <a:off x="4337646" y="4195682"/>
            <a:ext cx="504600" cy="4743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19" name="Google Shape;219;p10"/>
          <p:cNvSpPr/>
          <p:nvPr/>
        </p:nvSpPr>
        <p:spPr>
          <a:xfrm>
            <a:off x="4923635" y="4492760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5306465" y="4484711"/>
            <a:ext cx="79380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Management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idx="1" type="body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/>
              <a:t>Feature Toggles (often also referred to as Feature Flags) are a powerful technique, allowing teams to modify system behavior without changing code.</a:t>
            </a:r>
            <a:endParaRPr/>
          </a:p>
        </p:txBody>
      </p:sp>
      <p:sp>
        <p:nvSpPr>
          <p:cNvPr id="226" name="Google Shape;226;p1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p11"/>
          <p:cNvGrpSpPr/>
          <p:nvPr/>
        </p:nvGrpSpPr>
        <p:grpSpPr>
          <a:xfrm>
            <a:off x="6585488" y="150093"/>
            <a:ext cx="2174335" cy="2111735"/>
            <a:chOff x="5708850" y="3417450"/>
            <a:chExt cx="2931161" cy="2815646"/>
          </a:xfrm>
        </p:grpSpPr>
        <p:sp>
          <p:nvSpPr>
            <p:cNvPr id="228" name="Google Shape;228;p11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8516561" y="3942000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0" name="Google Shape;230;p11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1" name="Google Shape;231;p11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" name="Google Shape;232;p11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11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11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pic>
        <p:nvPicPr>
          <p:cNvPr descr="Image result for martinfowler" id="235" name="Google Shape;2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199" y="532602"/>
            <a:ext cx="1682402" cy="168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lipart&#10;&#10;Description automatically generated"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21484" r="30562" t="0"/>
          <a:stretch/>
        </p:blipFill>
        <p:spPr>
          <a:xfrm>
            <a:off x="472568" y="668397"/>
            <a:ext cx="2265530" cy="98034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screenshot of a cell phone&#10;&#10;Description automatically generated"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14177" r="17482" t="0"/>
          <a:stretch/>
        </p:blipFill>
        <p:spPr>
          <a:xfrm>
            <a:off x="5467649" y="668397"/>
            <a:ext cx="3234519" cy="95842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picture containing clipart&#10;&#10;Description automatically generated" id="243" name="Google Shape;243;p12"/>
          <p:cNvPicPr preferRelativeResize="0"/>
          <p:nvPr/>
        </p:nvPicPr>
        <p:blipFill rotWithShape="1">
          <a:blip r:embed="rId5">
            <a:alphaModFix/>
          </a:blip>
          <a:srcRect b="0" l="20644" r="28514" t="0"/>
          <a:stretch/>
        </p:blipFill>
        <p:spPr>
          <a:xfrm>
            <a:off x="404330" y="2957410"/>
            <a:ext cx="2402006" cy="10394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screenshot of a cell phone&#10;&#10;Description automatically generated" id="244" name="Google Shape;244;p12"/>
          <p:cNvPicPr preferRelativeResize="0"/>
          <p:nvPr/>
        </p:nvPicPr>
        <p:blipFill rotWithShape="1">
          <a:blip r:embed="rId6">
            <a:alphaModFix/>
          </a:blip>
          <a:srcRect b="0" l="9852" r="7534" t="0"/>
          <a:stretch/>
        </p:blipFill>
        <p:spPr>
          <a:xfrm>
            <a:off x="4792084" y="2957410"/>
            <a:ext cx="3910084" cy="110040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azure logo transparent" id="250" name="Google Shape;2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6057" y="272101"/>
            <a:ext cx="891886" cy="89188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/>
          <p:nvPr/>
        </p:nvSpPr>
        <p:spPr>
          <a:xfrm>
            <a:off x="3620457" y="1842635"/>
            <a:ext cx="190308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 Configration</a:t>
            </a:r>
            <a:endParaRPr b="1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252" name="Google Shape;252;p13"/>
          <p:cNvCxnSpPr>
            <a:stCxn id="250" idx="1"/>
            <a:endCxn id="251" idx="1"/>
          </p:cNvCxnSpPr>
          <p:nvPr/>
        </p:nvCxnSpPr>
        <p:spPr>
          <a:xfrm flipH="1">
            <a:off x="3620557" y="718044"/>
            <a:ext cx="505500" cy="1278600"/>
          </a:xfrm>
          <a:prstGeom prst="curvedConnector3">
            <a:avLst>
              <a:gd fmla="val 145243" name="adj1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53" name="Google Shape;253;p13"/>
          <p:cNvSpPr txBox="1"/>
          <p:nvPr/>
        </p:nvSpPr>
        <p:spPr>
          <a:xfrm>
            <a:off x="5017943" y="2046888"/>
            <a:ext cx="665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Bad Script"/>
                <a:ea typeface="Bad Script"/>
                <a:cs typeface="Bad Script"/>
                <a:sym typeface="Bad Script"/>
              </a:rPr>
              <a:t>Preview</a:t>
            </a:r>
            <a:endParaRPr/>
          </a:p>
        </p:txBody>
      </p:sp>
      <p:sp>
        <p:nvSpPr>
          <p:cNvPr id="254" name="Google Shape;254;p13"/>
          <p:cNvSpPr/>
          <p:nvPr/>
        </p:nvSpPr>
        <p:spPr>
          <a:xfrm>
            <a:off x="4126057" y="4563622"/>
            <a:ext cx="10438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REST API</a:t>
            </a:r>
            <a:endParaRPr/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515" y="2362865"/>
            <a:ext cx="4963218" cy="17718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Azure App Configuration</a:t>
            </a:r>
            <a:endParaRPr/>
          </a:p>
        </p:txBody>
      </p:sp>
      <p:sp>
        <p:nvSpPr>
          <p:cNvPr id="261" name="Google Shape;261;p14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Criar configurções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Separar por ambiente, região, etc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Comparar Configurações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Importar/exporter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Restaurar</a:t>
            </a:r>
            <a:endParaRPr/>
          </a:p>
        </p:txBody>
      </p:sp>
      <p:sp>
        <p:nvSpPr>
          <p:cNvPr id="262" name="Google Shape;262;p1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279336" y="1866705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644686" y="1851681"/>
            <a:ext cx="314861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Nuget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Microsoft.Azure.AppConfiguration.AspNetCore</a:t>
            </a:r>
            <a:endParaRPr b="0" i="0" sz="9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2.0.0-PREVIEW-009470001-12 </a:t>
            </a:r>
            <a:r>
              <a:rPr b="0" i="0" lang="en-US" sz="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(VERSÃO DE 1 MÊS ATRÁS)</a:t>
            </a:r>
            <a:endParaRPr b="0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5066179" y="2332858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5431529" y="2317834"/>
            <a:ext cx="363112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Maven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spring-cloud-starter-azure-appconfiguration-config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1.1.0.M3</a:t>
            </a:r>
            <a:endParaRPr b="0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descr="Image result for Java Spring transparent" id="272" name="Google Shape;2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619" y="1008453"/>
            <a:ext cx="1192356" cy="823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.net" id="273" name="Google Shape;2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607" y="1008453"/>
            <a:ext cx="823810" cy="8238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15"/>
          <p:cNvCxnSpPr/>
          <p:nvPr/>
        </p:nvCxnSpPr>
        <p:spPr>
          <a:xfrm>
            <a:off x="4461163" y="611230"/>
            <a:ext cx="0" cy="417714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75" name="Google Shape;27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9117" y="2886763"/>
            <a:ext cx="1489359" cy="18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5832" y="2886763"/>
            <a:ext cx="1489359" cy="18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5"/>
          <p:cNvSpPr/>
          <p:nvPr/>
        </p:nvSpPr>
        <p:spPr>
          <a:xfrm>
            <a:off x="279336" y="2332858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644686" y="2317834"/>
            <a:ext cx="334578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Nuget Package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Microsoft.FeatureManagement.AspNetCore</a:t>
            </a:r>
            <a:endParaRPr b="0" i="0" sz="9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1.0.0-preview-009000001-1251 </a:t>
            </a:r>
            <a:r>
              <a:rPr b="0" i="0" lang="en-US" sz="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(VERSÃO DE 3 MESES ATRÁS)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1ed7aa3e7_0_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1ed7aa3e7_0_0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61ed7aa3e7_0_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g61ed7aa3e7_0_0" title="CriarConfigServ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" y="0"/>
            <a:ext cx="9135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1ed7aa3e7_0_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1ed7aa3e7_0_7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61ed7aa3e7_0_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g61ed7aa3e7_0_7" title="ConfigAndTogg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" y="0"/>
            <a:ext cx="9135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ed7aa3e7_0_1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61ed7aa3e7_0_14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1ed7aa3e7_0_1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g61ed7aa3e7_0_14" title="CodeIntegr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" y="0"/>
            <a:ext cx="9135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ed7aa3e7_0_2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61ed7aa3e7_0_25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61ed7aa3e7_0_2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g61ed7aa3e7_0_25" title="AlterandoConfiguraco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" y="0"/>
            <a:ext cx="91350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2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56" name="Google Shape;56;p2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516561" y="3942000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" name="Google Shape;58;p2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rect b="b" l="l" r="r" t="t"/>
              <a:pathLst>
                <a:path extrusionOk="0" h="91029" w="4938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9" name="Google Shape;59;p2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2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2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63" name="Google Shape;63;p2"/>
          <p:cNvSpPr txBox="1"/>
          <p:nvPr>
            <p:ph idx="4294967295" type="ctrTitle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Fala time! Bom ou não?</a:t>
            </a:r>
            <a:endParaRPr b="1" i="0" sz="4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64" name="Google Shape;64;p2"/>
          <p:cNvSpPr txBox="1"/>
          <p:nvPr>
            <p:ph idx="4294967295" type="subTitle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Albert Tanure</a:t>
            </a:r>
            <a:endParaRPr b="0" i="0" sz="3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65" name="Google Shape;65;p2"/>
          <p:cNvSpPr txBox="1"/>
          <p:nvPr>
            <p:ph idx="4294967295" type="body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/>
              <a:t>Estou aqui porque amo compartilhar conhecimento.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Como me contactar?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@alberttanure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http://linkedin.com/in/albert-tanure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Code_fc</a:t>
            </a:r>
            <a:br>
              <a:rPr lang="en-US" sz="1200"/>
            </a:br>
            <a:r>
              <a:rPr lang="en-US" sz="1200"/>
              <a:t>tanure@live.com</a:t>
            </a:r>
            <a:endParaRPr sz="1200"/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sitting in front of a window&#10;&#10;Description automatically generated" id="67" name="Google Shape;67;p2"/>
          <p:cNvPicPr preferRelativeResize="0"/>
          <p:nvPr/>
        </p:nvPicPr>
        <p:blipFill rotWithShape="1">
          <a:blip r:embed="rId4">
            <a:alphaModFix/>
          </a:blip>
          <a:srcRect b="3297" l="18917" r="10659" t="-634"/>
          <a:stretch/>
        </p:blipFill>
        <p:spPr>
          <a:xfrm>
            <a:off x="6406036" y="2694813"/>
            <a:ext cx="1699539" cy="176125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655576" y="4144326"/>
            <a:ext cx="219999" cy="186259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81985" y="3889543"/>
            <a:ext cx="175892" cy="186258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54182" y="3652686"/>
            <a:ext cx="321393" cy="186257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628454" y="4381184"/>
            <a:ext cx="247122" cy="186878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rawing of a cartoon character&#10;&#10;Description automatically generated" id="72" name="Google Shape;7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6527" y="1806224"/>
            <a:ext cx="404192" cy="346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2"/>
          <p:cNvGrpSpPr/>
          <p:nvPr/>
        </p:nvGrpSpPr>
        <p:grpSpPr>
          <a:xfrm>
            <a:off x="7297457" y="1807341"/>
            <a:ext cx="779998" cy="346932"/>
            <a:chOff x="0" y="0"/>
            <a:chExt cx="4140200" cy="1841500"/>
          </a:xfrm>
        </p:grpSpPr>
        <p:pic>
          <p:nvPicPr>
            <p:cNvPr descr="Image" id="74" name="Google Shape;74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5" name="Google Shape;75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4140200" cy="1841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2"/>
          <p:cNvSpPr txBox="1"/>
          <p:nvPr/>
        </p:nvSpPr>
        <p:spPr>
          <a:xfrm>
            <a:off x="3140765" y="4746755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http://www.codefc.com.br</a:t>
            </a:r>
            <a:endParaRPr/>
          </a:p>
        </p:txBody>
      </p:sp>
      <p:sp>
        <p:nvSpPr>
          <p:cNvPr id="77" name="Google Shape;77;p2"/>
          <p:cNvSpPr txBox="1"/>
          <p:nvPr/>
        </p:nvSpPr>
        <p:spPr>
          <a:xfrm>
            <a:off x="4071400" y="3320225"/>
            <a:ext cx="194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ad Script"/>
                <a:ea typeface="Bad Script"/>
                <a:cs typeface="Bad Script"/>
                <a:sym typeface="Bad Script"/>
              </a:rPr>
              <a:t>#SimplificandoConceitos</a:t>
            </a:r>
            <a:endParaRPr b="0" i="0" sz="1400" u="none" cap="none" strike="noStrike">
              <a:solidFill>
                <a:schemeClr val="lt1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cxnSp>
        <p:nvCxnSpPr>
          <p:cNvPr id="78" name="Google Shape;78;p2"/>
          <p:cNvCxnSpPr/>
          <p:nvPr/>
        </p:nvCxnSpPr>
        <p:spPr>
          <a:xfrm flipH="1" rot="10800000">
            <a:off x="4666206" y="3658755"/>
            <a:ext cx="126000" cy="59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79" name="Google Shape;79;p2"/>
          <p:cNvCxnSpPr/>
          <p:nvPr/>
        </p:nvCxnSpPr>
        <p:spPr>
          <a:xfrm rot="10800000">
            <a:off x="5328744" y="3692580"/>
            <a:ext cx="183600" cy="53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2"/>
          <p:cNvCxnSpPr/>
          <p:nvPr/>
        </p:nvCxnSpPr>
        <p:spPr>
          <a:xfrm>
            <a:off x="4654728" y="2901945"/>
            <a:ext cx="72300" cy="34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1" name="Google Shape;81;p2"/>
          <p:cNvCxnSpPr/>
          <p:nvPr/>
        </p:nvCxnSpPr>
        <p:spPr>
          <a:xfrm flipH="1">
            <a:off x="5401145" y="2896342"/>
            <a:ext cx="121200" cy="31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6"/>
          <p:cNvSpPr txBox="1"/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3600">
                <a:solidFill>
                  <a:schemeClr val="lt1"/>
                </a:solidFill>
              </a:rPr>
              <a:t>LIBERDADE ;)</a:t>
            </a:r>
            <a:endParaRPr b="1" sz="3600"/>
          </a:p>
        </p:txBody>
      </p:sp>
      <p:sp>
        <p:nvSpPr>
          <p:cNvPr id="316" name="Google Shape;316;p1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CREDITOS</a:t>
            </a:r>
            <a:endParaRPr/>
          </a:p>
        </p:txBody>
      </p:sp>
      <p:sp>
        <p:nvSpPr>
          <p:cNvPr id="322" name="Google Shape;322;p17"/>
          <p:cNvSpPr txBox="1"/>
          <p:nvPr>
            <p:ph idx="1" type="body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800">
                <a:solidFill>
                  <a:srgbClr val="FFFFFF"/>
                </a:solidFill>
              </a:rPr>
              <a:t>Agradecimento especial a todos que me ajudaram a montar o conteúdo: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>
                <a:solidFill>
                  <a:srgbClr val="FFFFFF"/>
                </a:solidFill>
              </a:rPr>
              <a:t>Template de apresentação by </a:t>
            </a:r>
            <a:r>
              <a:rPr lang="en-US" sz="1800" u="sng">
                <a:solidFill>
                  <a:srgbClr val="FFFFFF"/>
                </a:solidFill>
                <a:hlinkClick r:id="rId3"/>
              </a:rPr>
              <a:t>SlidesCarnival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>
                <a:solidFill>
                  <a:srgbClr val="FFFFFF"/>
                </a:solidFill>
              </a:rPr>
              <a:t>Fotografias by </a:t>
            </a:r>
            <a:r>
              <a:rPr lang="en-US" sz="1800" u="sng">
                <a:solidFill>
                  <a:srgbClr val="FFFFFF"/>
                </a:solidFill>
                <a:hlinkClick r:id="rId4"/>
              </a:rPr>
              <a:t>Unsplash</a:t>
            </a:r>
            <a:endParaRPr sz="1800" u="sng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>
                <a:solidFill>
                  <a:srgbClr val="FFFFFF"/>
                </a:solidFill>
              </a:rPr>
              <a:t>.Net Core Logo by </a:t>
            </a:r>
            <a:r>
              <a:rPr lang="en-US" sz="1800" u="sng">
                <a:solidFill>
                  <a:srgbClr val="FFFFFF"/>
                </a:solidFill>
              </a:rPr>
              <a:t>Wikipedia</a:t>
            </a:r>
            <a:r>
              <a:rPr lang="en-US" sz="1800">
                <a:solidFill>
                  <a:srgbClr val="FFFFFF"/>
                </a:solidFill>
              </a:rPr>
              <a:t> (</a:t>
            </a:r>
            <a:r>
              <a:rPr lang="en-US" sz="1050" u="sng">
                <a:solidFill>
                  <a:srgbClr val="FFFFFF"/>
                </a:solidFill>
                <a:hlinkClick r:id="rId5"/>
              </a:rPr>
              <a:t>https://en.wikipedia.org/wiki/.NET_Core</a:t>
            </a:r>
            <a:r>
              <a:rPr lang="en-US" sz="1050">
                <a:solidFill>
                  <a:srgbClr val="FFFFFF"/>
                </a:solidFill>
              </a:rPr>
              <a:t>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>
                <a:solidFill>
                  <a:srgbClr val="FFFFFF"/>
                </a:solidFill>
              </a:rPr>
              <a:t>Spring Logo by </a:t>
            </a:r>
            <a:r>
              <a:rPr lang="en-US" sz="1800" u="sng">
                <a:solidFill>
                  <a:srgbClr val="FFFFFF"/>
                </a:solidFill>
              </a:rPr>
              <a:t>Quora</a:t>
            </a:r>
            <a:r>
              <a:rPr lang="en-US" sz="1800">
                <a:solidFill>
                  <a:srgbClr val="FFFFFF"/>
                </a:solidFill>
              </a:rPr>
              <a:t> (</a:t>
            </a:r>
            <a:r>
              <a:rPr lang="en-US" sz="1050" u="sng">
                <a:solidFill>
                  <a:srgbClr val="FFFFFF"/>
                </a:solidFill>
                <a:hlinkClick r:id="rId6"/>
              </a:rPr>
              <a:t>https://www.quora.com/What-is-Spring-Framework-How-do-I-learn-it-online-for-free</a:t>
            </a:r>
            <a:r>
              <a:rPr lang="en-US" sz="1050">
                <a:solidFill>
                  <a:srgbClr val="FFFFFF"/>
                </a:solidFill>
              </a:rPr>
              <a:t>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 sz="1050">
              <a:solidFill>
                <a:srgbClr val="FFFFFF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3" name="Google Shape;323;p1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idx="4294967295" type="ctrTitle"/>
          </p:nvPr>
        </p:nvSpPr>
        <p:spPr>
          <a:xfrm>
            <a:off x="878657" y="1440025"/>
            <a:ext cx="4358361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Thanks!</a:t>
            </a:r>
            <a:endParaRPr b="1" i="0" sz="60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29" name="Google Shape;329;p18"/>
          <p:cNvSpPr txBox="1"/>
          <p:nvPr>
            <p:ph idx="4294967295" type="subTitle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ANY QUESTIONS?</a:t>
            </a:r>
            <a:endParaRPr b="0" i="0" sz="36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30" name="Google Shape;330;p18"/>
          <p:cNvSpPr txBox="1"/>
          <p:nvPr>
            <p:ph idx="4294967295" type="body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Como me contactar?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Albert Tanure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@alberttanure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http://linkedin.com/in/albert-tanure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Code_fc</a:t>
            </a:r>
            <a:br>
              <a:rPr lang="en-US" sz="1200"/>
            </a:br>
            <a:r>
              <a:rPr lang="en-US" sz="1200"/>
              <a:t>tanure@live.com</a:t>
            </a:r>
            <a:endParaRPr/>
          </a:p>
        </p:txBody>
      </p:sp>
      <p:sp>
        <p:nvSpPr>
          <p:cNvPr id="331" name="Google Shape;331;p1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drawing of a cartoon character&#10;&#10;Description automatically generated" id="332" name="Google Shape;3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8712" y="3694163"/>
            <a:ext cx="867052" cy="7442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18"/>
          <p:cNvGrpSpPr/>
          <p:nvPr/>
        </p:nvGrpSpPr>
        <p:grpSpPr>
          <a:xfrm>
            <a:off x="5916089" y="3755205"/>
            <a:ext cx="1398730" cy="622135"/>
            <a:chOff x="0" y="0"/>
            <a:chExt cx="4140200" cy="1841500"/>
          </a:xfrm>
        </p:grpSpPr>
        <p:pic>
          <p:nvPicPr>
            <p:cNvPr descr="Image" id="334" name="Google Shape;334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35" name="Google Shape;335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4140200" cy="1841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4093" y="459685"/>
            <a:ext cx="2381250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vops days bh 2019 logo transparent" id="337" name="Google Shape;33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5543" y="547856"/>
            <a:ext cx="1939214" cy="89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ENTREGA CONSTANTE DE VALOR</a:t>
            </a:r>
            <a:endParaRPr/>
          </a:p>
        </p:txBody>
      </p:sp>
      <p:sp>
        <p:nvSpPr>
          <p:cNvPr id="87" name="Google Shape;87;p3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3600">
                <a:solidFill>
                  <a:schemeClr val="lt1"/>
                </a:solidFill>
              </a:rPr>
              <a:t>DevOps</a:t>
            </a:r>
            <a:endParaRPr b="1" sz="3600"/>
          </a:p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5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6"/>
          <p:cNvSpPr txBox="1"/>
          <p:nvPr/>
        </p:nvSpPr>
        <p:spPr>
          <a:xfrm>
            <a:off x="-1209674" y="2055768"/>
            <a:ext cx="11563347" cy="544765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Uma solução de ponta a ponta para organizações que procuram uma cadeia de ferramentas de nível empresarial</a:t>
            </a:r>
            <a:endParaRPr b="0" i="0" sz="105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773280" y="2932811"/>
            <a:ext cx="1214638" cy="1639230"/>
          </a:xfrm>
          <a:prstGeom prst="rect">
            <a:avLst/>
          </a:prstGeom>
          <a:noFill/>
          <a:ln cap="flat" cmpd="sng" w="12700">
            <a:solidFill>
              <a:schemeClr val="lt1">
                <a:alpha val="49411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46300" lIns="108000" spcFirstLastPara="1" rIns="108000" wrap="square" tIns="1463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Integração de ponta a ponta com rastreabilidade</a:t>
            </a:r>
            <a:endParaRPr b="0" i="0" sz="11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2295085" y="2932811"/>
            <a:ext cx="1214638" cy="1639230"/>
          </a:xfrm>
          <a:prstGeom prst="rect">
            <a:avLst/>
          </a:prstGeom>
          <a:noFill/>
          <a:ln cap="flat" cmpd="sng" w="12700">
            <a:solidFill>
              <a:schemeClr val="lt1">
                <a:alpha val="49411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46300" lIns="108000" spcFirstLastPara="1" rIns="108000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Escalável para qualquer equipe e tamanho do projeto</a:t>
            </a:r>
            <a:endParaRPr b="0" i="0" sz="11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3816890" y="2932811"/>
            <a:ext cx="1214638" cy="1639230"/>
          </a:xfrm>
          <a:prstGeom prst="rect">
            <a:avLst/>
          </a:prstGeom>
          <a:noFill/>
          <a:ln cap="flat" cmpd="sng" w="12700">
            <a:solidFill>
              <a:schemeClr val="lt1">
                <a:alpha val="49411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46300" lIns="108000" spcFirstLastPara="1" rIns="108000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Altamente disponível, multi-região, nuvem híbrida e on-prem</a:t>
            </a:r>
            <a:endParaRPr b="0" i="0" sz="11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5458113" y="2932811"/>
            <a:ext cx="1214638" cy="1639230"/>
          </a:xfrm>
          <a:prstGeom prst="rect">
            <a:avLst/>
          </a:prstGeom>
          <a:noFill/>
          <a:ln cap="flat" cmpd="sng" w="12700">
            <a:solidFill>
              <a:schemeClr val="lt1">
                <a:alpha val="49411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46300" lIns="108000" spcFirstLastPara="1" rIns="108000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Suporte ao cliente</a:t>
            </a:r>
            <a:endParaRPr b="0" i="0" sz="11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7099336" y="2930207"/>
            <a:ext cx="1214638" cy="1639230"/>
          </a:xfrm>
          <a:prstGeom prst="rect">
            <a:avLst/>
          </a:prstGeom>
          <a:noFill/>
          <a:ln cap="flat" cmpd="sng" w="12700">
            <a:solidFill>
              <a:schemeClr val="lt1">
                <a:alpha val="49411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46300" lIns="108000" spcFirstLastPara="1" rIns="108000" wrap="square" tIns="146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Controle consistente e controle de acesso</a:t>
            </a:r>
            <a:endParaRPr b="0" i="0" sz="11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pic>
        <p:nvPicPr>
          <p:cNvPr descr="A picture containing object&#10;&#10;Description generated with very high confidence" id="112" name="Google Shape;1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8883" y="213690"/>
            <a:ext cx="950651" cy="9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661" y="393876"/>
            <a:ext cx="598367" cy="598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&#10;&#10;Description generated with very high confidence" id="114" name="Google Shape;1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9797" y="393876"/>
            <a:ext cx="598367" cy="598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top, sign, outdoor, sitting&#10;&#10;Description generated with very high confidence" id="115" name="Google Shape;11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1260" y="393876"/>
            <a:ext cx="598367" cy="59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6248" y="393876"/>
            <a:ext cx="598367" cy="598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794448" y="1116846"/>
            <a:ext cx="1271183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Azure Boards</a:t>
            </a:r>
            <a:endParaRPr b="0" i="0" sz="12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2246863" y="1116846"/>
            <a:ext cx="121700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Azure Repos</a:t>
            </a:r>
            <a:endParaRPr b="0" i="0" sz="105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3665447" y="1116846"/>
            <a:ext cx="1451105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Azure Pipelines</a:t>
            </a:r>
            <a:endParaRPr b="0" i="0" sz="12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5276706" y="1116846"/>
            <a:ext cx="157745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Azure Test Plans</a:t>
            </a:r>
            <a:endParaRPr b="0" i="0" sz="105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6955867" y="1136614"/>
            <a:ext cx="1577450" cy="572464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0" spcFirstLastPara="1" rIns="0" wrap="square" tIns="146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Azure Artifacts</a:t>
            </a:r>
            <a:endParaRPr b="0" i="0" sz="12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zure DevOps services add to the features in Azure from Microsoft and the open source community that allow you to manage your entire software delivery into the cloud"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762" y="-642944"/>
            <a:ext cx="6344633" cy="634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 b="0" l="19099" r="19934" t="0"/>
          <a:stretch/>
        </p:blipFill>
        <p:spPr>
          <a:xfrm>
            <a:off x="3900673" y="608511"/>
            <a:ext cx="543885" cy="46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7748" y="436557"/>
            <a:ext cx="479795" cy="45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2957" y="1491227"/>
            <a:ext cx="459204" cy="44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2223" y="664762"/>
            <a:ext cx="870089" cy="44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0820" y="1197438"/>
            <a:ext cx="466310" cy="4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53975" y="156742"/>
            <a:ext cx="555729" cy="52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05225" y="3593199"/>
            <a:ext cx="453268" cy="53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1445" y="3078593"/>
            <a:ext cx="752254" cy="71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84821" y="4269300"/>
            <a:ext cx="889447" cy="2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78511" y="2017624"/>
            <a:ext cx="922190" cy="71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53006" y="1410100"/>
            <a:ext cx="410581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40364" y="3593199"/>
            <a:ext cx="41412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99148" y="2017624"/>
            <a:ext cx="41412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93984" y="2795533"/>
            <a:ext cx="41412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13268" y="4280233"/>
            <a:ext cx="414120" cy="41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erraform transparent logo" id="143" name="Google Shape;143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84821" y="2549319"/>
            <a:ext cx="974698" cy="487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HEF transparent logo" id="144" name="Google Shape;144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31839" y="3673986"/>
            <a:ext cx="421309" cy="45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2024981" y="1946548"/>
            <a:ext cx="15808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Configurações</a:t>
            </a:r>
            <a:endParaRPr b="0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5357185" y="1946548"/>
            <a:ext cx="1688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Comportamentos</a:t>
            </a:r>
            <a:endParaRPr b="0" i="0" sz="14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504074" y="1214176"/>
            <a:ext cx="622695" cy="62006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5925361" y="1214176"/>
            <a:ext cx="647768" cy="620068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8"/>
          <p:cNvCxnSpPr/>
          <p:nvPr/>
        </p:nvCxnSpPr>
        <p:spPr>
          <a:xfrm rot="10800000">
            <a:off x="1815151" y="2702257"/>
            <a:ext cx="551369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5" name="Google Shape;155;p8"/>
          <p:cNvSpPr/>
          <p:nvPr/>
        </p:nvSpPr>
        <p:spPr>
          <a:xfrm>
            <a:off x="4222986" y="3798459"/>
            <a:ext cx="636614" cy="620068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4073055" y="4479740"/>
            <a:ext cx="9364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APP 1.0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4952097" y="3033188"/>
            <a:ext cx="134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lt1"/>
                </a:solidFill>
                <a:latin typeface="Bad Script"/>
                <a:ea typeface="Bad Script"/>
                <a:cs typeface="Bad Script"/>
                <a:sym typeface="Bad Script"/>
              </a:rPr>
              <a:t>Compilação</a:t>
            </a:r>
            <a:endParaRPr b="0" i="0" u="none" cap="none" strike="noStrike">
              <a:solidFill>
                <a:schemeClr val="lt1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196687" y="2306472"/>
            <a:ext cx="689212" cy="1016754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1917376" y="605375"/>
            <a:ext cx="6992474" cy="2091316"/>
            <a:chOff x="1917376" y="605375"/>
            <a:chExt cx="6992474" cy="2091316"/>
          </a:xfrm>
        </p:grpSpPr>
        <p:sp>
          <p:nvSpPr>
            <p:cNvPr id="160" name="Google Shape;160;p8"/>
            <p:cNvSpPr/>
            <p:nvPr/>
          </p:nvSpPr>
          <p:spPr>
            <a:xfrm>
              <a:off x="1917376" y="885410"/>
              <a:ext cx="1796090" cy="180037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8"/>
            <p:cNvSpPr txBox="1"/>
            <p:nvPr/>
          </p:nvSpPr>
          <p:spPr>
            <a:xfrm>
              <a:off x="3608399" y="605375"/>
              <a:ext cx="1343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u="none" cap="none" strike="noStrike">
                  <a:solidFill>
                    <a:schemeClr val="lt1"/>
                  </a:solidFill>
                  <a:latin typeface="Bad Script"/>
                  <a:ea typeface="Bad Script"/>
                  <a:cs typeface="Bad Script"/>
                  <a:sym typeface="Bad Script"/>
                </a:rPr>
                <a:t>Config Server</a:t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5303282" y="896321"/>
              <a:ext cx="1796090" cy="180037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"/>
            <p:cNvSpPr txBox="1"/>
            <p:nvPr/>
          </p:nvSpPr>
          <p:spPr>
            <a:xfrm>
              <a:off x="7328850" y="789950"/>
              <a:ext cx="1581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u="none" cap="none" strike="noStrike">
                  <a:solidFill>
                    <a:schemeClr val="lt1"/>
                  </a:solidFill>
                  <a:latin typeface="Bad Script"/>
                  <a:ea typeface="Bad Script"/>
                  <a:cs typeface="Bad Script"/>
                  <a:sym typeface="Bad Script"/>
                </a:rPr>
                <a:t>Feature Toggle</a:t>
              </a:r>
              <a:endParaRPr/>
            </a:p>
          </p:txBody>
        </p:sp>
        <p:cxnSp>
          <p:nvCxnSpPr>
            <p:cNvPr id="164" name="Google Shape;164;p8"/>
            <p:cNvCxnSpPr>
              <a:stCxn id="160" idx="6"/>
              <a:endCxn id="161" idx="2"/>
            </p:cNvCxnSpPr>
            <p:nvPr/>
          </p:nvCxnSpPr>
          <p:spPr>
            <a:xfrm flipH="1" rot="10800000">
              <a:off x="3713466" y="974695"/>
              <a:ext cx="566700" cy="810900"/>
            </a:xfrm>
            <a:prstGeom prst="curvedConnector2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165" name="Google Shape;165;p8"/>
            <p:cNvCxnSpPr>
              <a:stCxn id="162" idx="6"/>
              <a:endCxn id="163" idx="2"/>
            </p:cNvCxnSpPr>
            <p:nvPr/>
          </p:nvCxnSpPr>
          <p:spPr>
            <a:xfrm flipH="1" rot="10800000">
              <a:off x="7099372" y="1159306"/>
              <a:ext cx="1020000" cy="637200"/>
            </a:xfrm>
            <a:prstGeom prst="curvedConnector2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idx="1" type="body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0" lang="en-US"/>
              <a:t>As configurações variam substancialmente entre deploys, código não.</a:t>
            </a:r>
            <a:endParaRPr/>
          </a:p>
        </p:txBody>
      </p:sp>
      <p:sp>
        <p:nvSpPr>
          <p:cNvPr id="171" name="Google Shape;171;p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Albert Tanure</dc:creator>
</cp:coreProperties>
</file>